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1" r:id="rId15"/>
    <p:sldId id="262" r:id="rId16"/>
    <p:sldId id="264" r:id="rId17"/>
    <p:sldId id="265" r:id="rId18"/>
    <p:sldId id="266" r:id="rId19"/>
    <p:sldId id="267" r:id="rId20"/>
    <p:sldId id="280" r:id="rId21"/>
    <p:sldId id="268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A05"/>
    <a:srgbClr val="1628AA"/>
    <a:srgbClr val="2D0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7" d="100"/>
          <a:sy n="77" d="100"/>
        </p:scale>
        <p:origin x="-3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727280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rgbClr val="0000CC"/>
                </a:solidFill>
                <a:latin typeface="Bookman Old Style" pitchFamily="18" charset="0"/>
              </a:rPr>
              <a:t>Муниципальное автономное дошкольное образовательное учреждение детский сад № 54 общеразвивающего вида с приоритетным осуществлением деятельности по художественно – эстетическому развитию детей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285992"/>
            <a:ext cx="6480720" cy="158417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ИНФОРМАЦИЯ</a:t>
            </a:r>
            <a:b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об основной образовательной программе дошкольного образования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5857892"/>
            <a:ext cx="496855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 smtClean="0">
                <a:solidFill>
                  <a:srgbClr val="0000CC"/>
                </a:solidFill>
                <a:latin typeface="Bookman Old Style" pitchFamily="18" charset="0"/>
              </a:rPr>
              <a:t>*</a:t>
            </a:r>
            <a:r>
              <a:rPr lang="ru-RU" b="1" kern="0" dirty="0" smtClean="0">
                <a:solidFill>
                  <a:srgbClr val="2D0CF4"/>
                </a:solidFill>
                <a:latin typeface="Bookman Old Style" pitchFamily="18" charset="0"/>
              </a:rPr>
              <a:t>Представлена в соответствии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 smtClean="0">
                <a:solidFill>
                  <a:srgbClr val="2D0CF4"/>
                </a:solidFill>
                <a:latin typeface="Bookman Old Style" pitchFamily="18" charset="0"/>
              </a:rPr>
              <a:t>с требованиями ФГОС ДО п.</a:t>
            </a:r>
            <a:r>
              <a:rPr lang="en-US" b="1" kern="0" dirty="0" smtClean="0">
                <a:solidFill>
                  <a:srgbClr val="2D0CF4"/>
                </a:solidFill>
                <a:latin typeface="Bookman Old Style" pitchFamily="18" charset="0"/>
              </a:rPr>
              <a:t> </a:t>
            </a:r>
            <a:r>
              <a:rPr lang="ru-RU" b="1" kern="0" dirty="0" smtClean="0">
                <a:solidFill>
                  <a:srgbClr val="2D0CF4"/>
                </a:solidFill>
                <a:latin typeface="Bookman Old Style" pitchFamily="18" charset="0"/>
              </a:rPr>
              <a:t>2.13</a:t>
            </a:r>
          </a:p>
        </p:txBody>
      </p:sp>
      <p:sp>
        <p:nvSpPr>
          <p:cNvPr id="6" name="AutoShape 2" descr="Картинки по запросу картинка колокольч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Картинки по запросу картинка колокольчи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Картинки по запросу картинка колокольчи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Картинки по запросу картинка колокольчи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encrypted-tbn2.gstatic.com/images?q=tbn:ANd9GcQYU4EW7Ej8Zj3bccPJxukZ0TcFnfrNkOCYEEO73LWj_jZ61wU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1827749" cy="149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D90A05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D90A05"/>
                </a:solidFill>
                <a:latin typeface="Bookman Old Style" pitchFamily="18" charset="0"/>
              </a:rPr>
              <a:t>Подходы к формированию Программы</a:t>
            </a:r>
            <a:endParaRPr lang="ru-RU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b="1" dirty="0" smtClean="0">
              <a:solidFill>
                <a:srgbClr val="1628AA"/>
              </a:solidFill>
              <a:latin typeface="Bookman Old Style" pitchFamily="18" charset="0"/>
            </a:endParaRPr>
          </a:p>
          <a:p>
            <a:pPr lvl="0"/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Личностно-ориентированные подходы.</a:t>
            </a:r>
          </a:p>
          <a:p>
            <a:pPr lvl="0"/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pPr lvl="0"/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Системно-деятельные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подходы.</a:t>
            </a:r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53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D90A05"/>
                </a:solidFill>
                <a:latin typeface="Bookman Old Style" pitchFamily="18" charset="0"/>
              </a:rPr>
              <a:t>Р</a:t>
            </a:r>
            <a:r>
              <a:rPr lang="x-none" sz="2800" b="1" smtClean="0">
                <a:solidFill>
                  <a:srgbClr val="D90A05"/>
                </a:solidFill>
                <a:latin typeface="Bookman Old Style" pitchFamily="18" charset="0"/>
              </a:rPr>
              <a:t>егламентир</a:t>
            </a:r>
            <a:r>
              <a:rPr lang="ru-RU" sz="2800" b="1" dirty="0" smtClean="0">
                <a:solidFill>
                  <a:srgbClr val="D90A05"/>
                </a:solidFill>
                <a:latin typeface="Bookman Old Style" pitchFamily="18" charset="0"/>
              </a:rPr>
              <a:t>ованная </a:t>
            </a:r>
            <a:r>
              <a:rPr lang="x-none" sz="2800" b="1" smtClean="0">
                <a:solidFill>
                  <a:srgbClr val="D90A05"/>
                </a:solidFill>
                <a:latin typeface="Bookman Old Style" pitchFamily="18" charset="0"/>
              </a:rPr>
              <a:t> </a:t>
            </a:r>
            <a:r>
              <a:rPr lang="x-none" sz="2800" b="1">
                <a:solidFill>
                  <a:srgbClr val="D90A05"/>
                </a:solidFill>
                <a:latin typeface="Bookman Old Style" pitchFamily="18" charset="0"/>
              </a:rPr>
              <a:t>и </a:t>
            </a:r>
            <a:r>
              <a:rPr lang="x-none" sz="2800" b="1" smtClean="0">
                <a:solidFill>
                  <a:srgbClr val="D90A05"/>
                </a:solidFill>
                <a:latin typeface="Bookman Old Style" pitchFamily="18" charset="0"/>
              </a:rPr>
              <a:t>нерегламентирован</a:t>
            </a:r>
            <a:r>
              <a:rPr lang="ru-RU" sz="2800" b="1" dirty="0" err="1" smtClean="0">
                <a:solidFill>
                  <a:srgbClr val="D90A05"/>
                </a:solidFill>
                <a:latin typeface="Bookman Old Style" pitchFamily="18" charset="0"/>
              </a:rPr>
              <a:t>ная</a:t>
            </a:r>
            <a:r>
              <a:rPr lang="x-none" sz="2800" b="1" smtClean="0">
                <a:solidFill>
                  <a:srgbClr val="D90A05"/>
                </a:solidFill>
                <a:latin typeface="Bookman Old Style" pitchFamily="18" charset="0"/>
              </a:rPr>
              <a:t> деятельност</a:t>
            </a:r>
            <a:r>
              <a:rPr lang="ru-RU" sz="2800" b="1" dirty="0" smtClean="0">
                <a:solidFill>
                  <a:srgbClr val="D90A05"/>
                </a:solidFill>
                <a:latin typeface="Bookman Old Style" pitchFamily="18" charset="0"/>
              </a:rPr>
              <a:t>ь.</a:t>
            </a:r>
            <a:endParaRPr lang="ru-RU" sz="28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3989040"/>
          </a:xfrm>
        </p:spPr>
        <p:txBody>
          <a:bodyPr/>
          <a:lstStyle/>
          <a:p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Оптимальные условия для развития ребенка – это продуманное соотношение свободной, регламентируемой и нерегламентированной (совместная деятельность педагогов и 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детей,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самостоятельная деятельность детей) форм деятельности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290277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Формы организации  непосредственно-образовательной деятельности: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3556992"/>
          </a:xfrm>
        </p:spPr>
        <p:txBody>
          <a:bodyPr/>
          <a:lstStyle/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для детей с 1 года до 3 лет – подгрупповая, индивидуальная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;</a:t>
            </a:r>
          </a:p>
          <a:p>
            <a:pPr lvl="0"/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в дошкольных группах -  групповая, подгрупповая, парами</a:t>
            </a:r>
          </a:p>
        </p:txBody>
      </p:sp>
    </p:spTree>
    <p:extLst>
      <p:ext uri="{BB962C8B-B14F-4D97-AF65-F5344CB8AC3E}">
        <p14:creationId xmlns:p14="http://schemas.microsoft.com/office/powerpoint/2010/main" val="2162636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Характеристика </a:t>
            </a:r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особенностей развития  детей  раннего и дошкольного возраста </a:t>
            </a:r>
            <a:endParaRPr lang="ru-RU" sz="2400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П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одробно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сформулированы в примерной общеобразовательной  программе «Детство</a:t>
            </a:r>
            <a:r>
              <a:rPr lang="ru-RU" dirty="0">
                <a:solidFill>
                  <a:srgbClr val="2D0CF4"/>
                </a:solidFill>
                <a:latin typeface="Bookman Old Style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603733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ПЛАНИРУЕМЫЕ РЕЗУЛЬТАТЫ ОСВОЕНИЯ ПРОГРАММЫ</a:t>
            </a:r>
            <a:endParaRPr lang="ru-RU" sz="24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12776"/>
            <a:ext cx="7848872" cy="468052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3333FF"/>
                </a:solidFill>
                <a:latin typeface="Bookman Old Style" pitchFamily="18" charset="0"/>
              </a:rPr>
              <a:t>представлены в виде целевых ориентиров,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</a:t>
            </a:r>
          </a:p>
          <a:p>
            <a:pPr eaLnBrk="1" hangingPunct="1">
              <a:buFontTx/>
              <a:buNone/>
            </a:pPr>
            <a:endParaRPr lang="ru-RU" sz="1400" b="1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FF0066"/>
                </a:solidFill>
                <a:latin typeface="Bookman Old Style" pitchFamily="18" charset="0"/>
              </a:rPr>
              <a:t>ВАЖНО!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rgbClr val="3333FF"/>
                </a:solidFill>
                <a:latin typeface="Bookman Old Style" pitchFamily="18" charset="0"/>
              </a:rPr>
              <a:t>Целевые ориентиры не подлежат непосредственной оценке. Освоение Программы не сопровождается проведением </a:t>
            </a:r>
            <a:r>
              <a:rPr lang="ru-RU" sz="2400" b="1" u="sng" dirty="0" smtClean="0">
                <a:solidFill>
                  <a:srgbClr val="FF0000"/>
                </a:solidFill>
                <a:latin typeface="Bookman Old Style" pitchFamily="18" charset="0"/>
              </a:rPr>
              <a:t>промежуточных аттестаций и итоговой аттестации воспитанников</a:t>
            </a:r>
            <a:endParaRPr lang="ru-RU" sz="2400" b="1" dirty="0" smtClean="0">
              <a:latin typeface="Bookman Old Style" pitchFamily="18" charset="0"/>
            </a:endParaRPr>
          </a:p>
          <a:p>
            <a:pPr eaLnBrk="1" hangingPunct="1"/>
            <a:endParaRPr lang="ru-RU" sz="1800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2 РАЗДЕЛ СОДЕРЖАТЕЛЬНЫЙ РАЗДЕЛ</a:t>
            </a:r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467544" y="1340768"/>
            <a:ext cx="7992888" cy="45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None/>
              <a:defRPr/>
            </a:pPr>
            <a:r>
              <a:rPr lang="ru-RU" sz="3000" b="1" i="1" u="sng" kern="0" dirty="0" smtClean="0">
                <a:solidFill>
                  <a:srgbClr val="2D0CF4"/>
                </a:solidFill>
                <a:latin typeface="Bookman Old Style" pitchFamily="18" charset="0"/>
              </a:rPr>
              <a:t>Направления развития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000" b="1" kern="0" dirty="0" smtClean="0">
                <a:solidFill>
                  <a:srgbClr val="3333FF"/>
                </a:solidFill>
                <a:latin typeface="Bookman Old Style" pitchFamily="18" charset="0"/>
              </a:rPr>
              <a:t>Социально-коммуникативное </a:t>
            </a:r>
            <a:r>
              <a:rPr lang="ru-RU" sz="3000" b="1" kern="0" dirty="0">
                <a:solidFill>
                  <a:srgbClr val="3333FF"/>
                </a:solidFill>
                <a:latin typeface="Bookman Old Style" pitchFamily="18" charset="0"/>
              </a:rPr>
              <a:t>развитие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000" b="1" kern="0" dirty="0">
                <a:solidFill>
                  <a:srgbClr val="3333FF"/>
                </a:solidFill>
                <a:latin typeface="Bookman Old Style" pitchFamily="18" charset="0"/>
              </a:rPr>
              <a:t>Познавательное развитие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000" b="1" kern="0" dirty="0">
                <a:solidFill>
                  <a:srgbClr val="3333FF"/>
                </a:solidFill>
                <a:latin typeface="Bookman Old Style" pitchFamily="18" charset="0"/>
              </a:rPr>
              <a:t>Речевое развитие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000" b="1" kern="0" dirty="0">
                <a:solidFill>
                  <a:srgbClr val="3333FF"/>
                </a:solidFill>
                <a:latin typeface="Bookman Old Style" pitchFamily="18" charset="0"/>
              </a:rPr>
              <a:t>Художественно-эстетическое развитие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000" b="1" kern="0" dirty="0">
                <a:solidFill>
                  <a:srgbClr val="3333FF"/>
                </a:solidFill>
                <a:latin typeface="Bookman Old Style" pitchFamily="18" charset="0"/>
              </a:rPr>
              <a:t>Физическое </a:t>
            </a:r>
            <a:r>
              <a:rPr lang="ru-RU" sz="3000" b="1" kern="0" dirty="0" smtClean="0">
                <a:solidFill>
                  <a:srgbClr val="3333FF"/>
                </a:solidFill>
                <a:latin typeface="Bookman Old Style" pitchFamily="18" charset="0"/>
              </a:rPr>
              <a:t>развитие</a:t>
            </a:r>
            <a:endParaRPr lang="ru-RU" sz="2400" b="1" kern="0" dirty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b="1" kern="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215238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Образовательная область </a:t>
            </a:r>
            <a:b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«Социально-коммуникативное развитие»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000108"/>
            <a:ext cx="842968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u="sng" dirty="0" smtClean="0">
                <a:solidFill>
                  <a:srgbClr val="2D0CF4"/>
                </a:solidFill>
              </a:rPr>
              <a:t>Цель:</a:t>
            </a:r>
            <a:r>
              <a:rPr lang="ru-RU" sz="1600" b="1" dirty="0" smtClean="0">
                <a:solidFill>
                  <a:srgbClr val="2D0CF4"/>
                </a:solidFill>
              </a:rPr>
              <a:t> позитивная социализация детей, приобщение детей к </a:t>
            </a:r>
            <a:r>
              <a:rPr lang="ru-RU" sz="1600" b="1" dirty="0" err="1" smtClean="0">
                <a:solidFill>
                  <a:srgbClr val="2D0CF4"/>
                </a:solidFill>
              </a:rPr>
              <a:t>социокультурным</a:t>
            </a:r>
            <a:r>
              <a:rPr lang="ru-RU" sz="1600" b="1" dirty="0" smtClean="0">
                <a:solidFill>
                  <a:srgbClr val="2D0CF4"/>
                </a:solidFill>
              </a:rPr>
              <a:t> нормам, традициям семьи, общества и государства </a:t>
            </a:r>
            <a:endParaRPr lang="ru-RU" sz="1600" b="1" dirty="0">
              <a:solidFill>
                <a:srgbClr val="2D0CF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785926"/>
            <a:ext cx="807249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2D0CF4"/>
                </a:solidFill>
              </a:rPr>
              <a:t>Задачи социально-коммуникативного развития</a:t>
            </a:r>
            <a:endParaRPr lang="ru-RU" b="1" dirty="0">
              <a:solidFill>
                <a:srgbClr val="2D0CF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285992"/>
            <a:ext cx="300039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Усвоение норм и ценностей, принятых в обществе, включая моральные и нравственные ценности.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116" y="2285992"/>
            <a:ext cx="228601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общества и взаимодействие ребенка со взрослыми и сверстниками.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6380" y="3000372"/>
            <a:ext cx="342902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уважительного отношения и чувства принадлежности к своей семье и сообществу детей и взрослых в организации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3000372"/>
            <a:ext cx="278608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0364" y="3000372"/>
            <a:ext cx="221457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готовности к совместной деятельности со сверстниками.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43570" y="2285992"/>
            <a:ext cx="307183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3929066"/>
            <a:ext cx="33575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позитивных установок к различным видам труда и творчества.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2910" y="6143644"/>
            <a:ext cx="728667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D0CF4"/>
                </a:solidFill>
                <a:effectLst/>
                <a:latin typeface="Arial" pitchFamily="34" charset="0"/>
              </a:rPr>
              <a:t>В игре ребёнок развивается, познаёт мир, общается, развиваются его коммуникативные способности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2D0CF4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3929066"/>
            <a:ext cx="492922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основ безопасного поведения в быту, социуме, природе. Овладение речью как средством общения и культуры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596" y="4572008"/>
            <a:ext cx="807249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D0CF4"/>
                </a:solidFill>
              </a:rPr>
              <a:t>Основные направления реализации образовательной области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282" y="5143512"/>
            <a:ext cx="1357322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Трудовое воспитание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43042" y="5143512"/>
            <a:ext cx="3000396" cy="7661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Развитие игровой деятельности детей с целью освоения различных социальных ролей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14876" y="5143512"/>
            <a:ext cx="2286016" cy="7661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Формирование основ безопасного поведения в быту, социуме, природе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72330" y="5143512"/>
            <a:ext cx="1571636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Патриотическое воспитание </a:t>
            </a:r>
          </a:p>
        </p:txBody>
      </p:sp>
      <p:cxnSp>
        <p:nvCxnSpPr>
          <p:cNvPr id="21" name="Прямая со стрелкой 20"/>
          <p:cNvCxnSpPr>
            <a:endCxn id="16" idx="0"/>
          </p:cNvCxnSpPr>
          <p:nvPr/>
        </p:nvCxnSpPr>
        <p:spPr>
          <a:xfrm rot="5400000">
            <a:off x="839365" y="4982777"/>
            <a:ext cx="21431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500694" y="5000636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7500958" y="5000636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803909" y="4982777"/>
            <a:ext cx="21431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689609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Образовательная область </a:t>
            </a:r>
            <a:b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«Познавательное развитие»</a:t>
            </a:r>
            <a:endParaRPr lang="ru-RU" sz="2400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sz="quarter" idx="1"/>
          </p:nvPr>
        </p:nvSpPr>
        <p:spPr>
          <a:xfrm>
            <a:off x="214313" y="1000125"/>
            <a:ext cx="842965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b="1" u="sng" dirty="0" smtClean="0">
                <a:solidFill>
                  <a:srgbClr val="2D0CF4"/>
                </a:solidFill>
              </a:rPr>
              <a:t>Цель:</a:t>
            </a:r>
            <a:r>
              <a:rPr lang="ru-RU" sz="1600" b="1" dirty="0" smtClean="0">
                <a:solidFill>
                  <a:srgbClr val="2D0CF4"/>
                </a:solidFill>
              </a:rPr>
              <a:t> развитие познавательных интересов и способностей детей, которые можно подразделить на сенсорные,  интеллектуально-познавательные и интеллектуально-творческие</a:t>
            </a:r>
            <a:endParaRPr lang="ru-RU" sz="1600" b="1" dirty="0">
              <a:solidFill>
                <a:srgbClr val="2D0CF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000240"/>
            <a:ext cx="807249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2D0CF4"/>
                </a:solidFill>
              </a:rPr>
              <a:t>Задачи познавательного развития</a:t>
            </a:r>
            <a:endParaRPr lang="ru-RU" b="1" dirty="0">
              <a:solidFill>
                <a:srgbClr val="2D0CF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500306"/>
            <a:ext cx="292895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7554" y="2500306"/>
            <a:ext cx="27146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познавательных действий, становление сознания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12" y="2500306"/>
            <a:ext cx="235745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воображения и творческой активности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3214686"/>
            <a:ext cx="292895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первичных представлений о себе, других людях, объектах окружающего мира , о свойствах и отношениях объектов окружающего мира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86116" y="3071810"/>
            <a:ext cx="278608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народа, об отечественных традициях и праздниках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5074" y="3071810"/>
            <a:ext cx="242892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первичных представлений о планете Земля как общем доме людей, об особенностях ее природы. Многообразии стран и народов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596" y="4429132"/>
            <a:ext cx="807249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D0CF4"/>
                </a:solidFill>
              </a:rPr>
              <a:t>Основные направления реализации образовательной области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14546" y="5000636"/>
            <a:ext cx="1643074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Ребенок и социальный мир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496" y="5000636"/>
            <a:ext cx="1500198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Ребенок и мир природы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43570" y="5000636"/>
            <a:ext cx="3000396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Формирование элементарных математических представлений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00034" y="5929330"/>
            <a:ext cx="742955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2D0CF4"/>
                </a:solidFill>
              </a:rPr>
              <a:t>Ребёнок познает многообразие свойств и качеств окружающих предметов, исследует и экспериментирует, открывает мир природы, делает первые шаги в математику.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2D0CF4"/>
              </a:solidFill>
              <a:effectLst/>
              <a:latin typeface="Arial" pitchFamily="34" charset="0"/>
            </a:endParaRPr>
          </a:p>
        </p:txBody>
      </p:sp>
      <p:sp>
        <p:nvSpPr>
          <p:cNvPr id="17" name="Содержимое 3"/>
          <p:cNvSpPr txBox="1">
            <a:spLocks/>
          </p:cNvSpPr>
          <p:nvPr/>
        </p:nvSpPr>
        <p:spPr>
          <a:xfrm>
            <a:off x="214282" y="1000108"/>
            <a:ext cx="842965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smtClean="0">
                <a:ln>
                  <a:noFill/>
                </a:ln>
                <a:solidFill>
                  <a:srgbClr val="2D0C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2D0C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развитие познавательных интересов и способностей детей, которые можно подразделить на сенсорные,  интеллектуально-познавательные и интеллектуально-творческие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2D0CF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282" y="5000636"/>
            <a:ext cx="1928826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Развитие сенсорной культуры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982241" y="4875619"/>
            <a:ext cx="214313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911067" y="4875619"/>
            <a:ext cx="214313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697016" y="4875620"/>
            <a:ext cx="214314" cy="35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6697280" y="4875620"/>
            <a:ext cx="214314" cy="35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572428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Образовательная область </a:t>
            </a:r>
            <a:b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«Речевое развитие»</a:t>
            </a:r>
            <a:endParaRPr lang="ru-RU" sz="2400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214282" y="1000108"/>
            <a:ext cx="842965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2D0C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D0C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формирование устной речи и навыков речевого общения с окружающими на основе овладения литературным языком своего народа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2D0CF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928802"/>
            <a:ext cx="807249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2D0CF4"/>
                </a:solidFill>
              </a:rPr>
              <a:t>Задачи речевого развития</a:t>
            </a:r>
            <a:endParaRPr lang="ru-RU" b="1" dirty="0">
              <a:solidFill>
                <a:srgbClr val="2D0CF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428868"/>
            <a:ext cx="15716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Овладение речью как средством общения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57356" y="2428868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Обогащение активного словаря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0430" y="2428868"/>
            <a:ext cx="242889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00760" y="2428868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3214686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речевого творчества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57356" y="3214686"/>
            <a:ext cx="335758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818" y="3214686"/>
            <a:ext cx="335758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42910" y="6143644"/>
            <a:ext cx="728667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2D0CF4"/>
                </a:solidFill>
              </a:rPr>
              <a:t>Развиваем речь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D0CF4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4143380"/>
            <a:ext cx="807249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D0CF4"/>
                </a:solidFill>
              </a:rPr>
              <a:t>Основные направления реализации образовательной области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282" y="4714884"/>
            <a:ext cx="1000132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Развитие словаря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57290" y="4714884"/>
            <a:ext cx="2000264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Воспитание звуковой культуры речи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0430" y="4714884"/>
            <a:ext cx="1785950" cy="7661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Формирование грамматического строя речи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29256" y="4714884"/>
            <a:ext cx="1285884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Развитие связной речи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16" y="4714884"/>
            <a:ext cx="1785950" cy="987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Воспитание любви и интереса к художественному слову</a:t>
            </a:r>
          </a:p>
        </p:txBody>
      </p:sp>
      <p:cxnSp>
        <p:nvCxnSpPr>
          <p:cNvPr id="21" name="Прямая со стрелкой 20"/>
          <p:cNvCxnSpPr>
            <a:endCxn id="15" idx="0"/>
          </p:cNvCxnSpPr>
          <p:nvPr/>
        </p:nvCxnSpPr>
        <p:spPr>
          <a:xfrm rot="5400000">
            <a:off x="714348" y="450057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2143902" y="4572008"/>
            <a:ext cx="213520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7" idx="0"/>
          </p:cNvCxnSpPr>
          <p:nvPr/>
        </p:nvCxnSpPr>
        <p:spPr>
          <a:xfrm rot="16200000" flipH="1">
            <a:off x="4269182" y="4590661"/>
            <a:ext cx="214314" cy="34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8" idx="0"/>
          </p:cNvCxnSpPr>
          <p:nvPr/>
        </p:nvCxnSpPr>
        <p:spPr>
          <a:xfrm rot="16200000" flipH="1">
            <a:off x="5930116" y="4572802"/>
            <a:ext cx="214314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9" idx="0"/>
          </p:cNvCxnSpPr>
          <p:nvPr/>
        </p:nvCxnSpPr>
        <p:spPr>
          <a:xfrm>
            <a:off x="7429520" y="4500570"/>
            <a:ext cx="321471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Образовательная область </a:t>
            </a:r>
            <a:b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«Художественно-эстетическое развитие»</a:t>
            </a:r>
            <a:endParaRPr lang="ru-RU" sz="2400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214282" y="1000108"/>
            <a:ext cx="842965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lvl="0" algn="just">
              <a:buClr>
                <a:schemeClr val="accent1"/>
              </a:buClr>
              <a:buSzPct val="70000"/>
            </a:pP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2D0C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D0C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1600" b="1" dirty="0" smtClean="0">
                <a:solidFill>
                  <a:srgbClr val="2D0CF4"/>
                </a:solidFill>
              </a:rPr>
              <a:t>формирования интереса к эстетической стороне окружающей действительности, удовлетворение потребности детей в самовыражении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2D0CF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785926"/>
            <a:ext cx="81439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2D0CF4"/>
                </a:solidFill>
              </a:rPr>
              <a:t>Задачи художественно-эстетического развития</a:t>
            </a:r>
            <a:endParaRPr lang="ru-RU" b="1" dirty="0">
              <a:solidFill>
                <a:srgbClr val="2D0CF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285992"/>
            <a:ext cx="39290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6248" y="2285992"/>
            <a:ext cx="207170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Становление эстетического отношения к окружающему миру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0826" y="2285992"/>
            <a:ext cx="214314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элементарных представлений о видах искусства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3214686"/>
            <a:ext cx="200026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Восприятие музыки, художественной литературы, фольклора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7422" y="3214686"/>
            <a:ext cx="257176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2066" y="3214686"/>
            <a:ext cx="364333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Реализация самостоятельной творческой деятельности детей (изобразительной, конструктивно-модельной, музыкальной и др.)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596" y="4143380"/>
            <a:ext cx="807249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D0CF4"/>
                </a:solidFill>
              </a:rPr>
              <a:t>Основные направления реализации образовательной области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282" y="4714884"/>
            <a:ext cx="1428760" cy="3234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Рисование 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00034" y="5929330"/>
            <a:ext cx="728667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2D0CF4"/>
                </a:solidFill>
              </a:rPr>
              <a:t>Приобщаем к музыкальному и изобразительному искусству, развиваем детское художественное творчество и музыкально-художественную деятельность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2D0CF4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0298" y="4714884"/>
            <a:ext cx="1428760" cy="3234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Лепка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0562" y="4714884"/>
            <a:ext cx="1857388" cy="3234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Аппликация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2976" y="5214950"/>
            <a:ext cx="1643074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Художественный труд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00892" y="4714884"/>
            <a:ext cx="1500198" cy="3234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Дизайн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86116" y="5214950"/>
            <a:ext cx="1857388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Творческое конструирование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43570" y="5214950"/>
            <a:ext cx="1857388" cy="544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rgbClr val="2D0CF4"/>
                </a:solidFill>
              </a:rPr>
              <a:t>Музыкальное развитие</a:t>
            </a:r>
          </a:p>
        </p:txBody>
      </p:sp>
      <p:cxnSp>
        <p:nvCxnSpPr>
          <p:cNvPr id="22" name="Прямая со стрелкой 21"/>
          <p:cNvCxnSpPr>
            <a:endCxn id="13" idx="0"/>
          </p:cNvCxnSpPr>
          <p:nvPr/>
        </p:nvCxnSpPr>
        <p:spPr>
          <a:xfrm rot="10800000" flipV="1">
            <a:off x="928662" y="4572008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7" idx="0"/>
          </p:cNvCxnSpPr>
          <p:nvPr/>
        </p:nvCxnSpPr>
        <p:spPr>
          <a:xfrm rot="5400000">
            <a:off x="1660902" y="4875620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5" idx="0"/>
          </p:cNvCxnSpPr>
          <p:nvPr/>
        </p:nvCxnSpPr>
        <p:spPr>
          <a:xfrm rot="5400000">
            <a:off x="3143240" y="464344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287174" y="464265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8" idx="0"/>
          </p:cNvCxnSpPr>
          <p:nvPr/>
        </p:nvCxnSpPr>
        <p:spPr>
          <a:xfrm>
            <a:off x="7500958" y="4572008"/>
            <a:ext cx="250033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6304372" y="4839900"/>
            <a:ext cx="642941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9" idx="0"/>
          </p:cNvCxnSpPr>
          <p:nvPr/>
        </p:nvCxnSpPr>
        <p:spPr>
          <a:xfrm rot="5400000">
            <a:off x="3893339" y="489347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E5630707D\Мои документы\Мои рисунки\2014-07-20, Лицензия\Лиценз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5008" y="2428868"/>
            <a:ext cx="2191595" cy="3143272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571480"/>
            <a:ext cx="8072494" cy="1797920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 smtClean="0">
                <a:solidFill>
                  <a:srgbClr val="FF0066"/>
                </a:solidFill>
                <a:latin typeface="Bookman Old Style" pitchFamily="18" charset="0"/>
              </a:rPr>
              <a:t/>
            </a:r>
            <a:br>
              <a:rPr lang="ru-RU" sz="3200" b="1" dirty="0" smtClean="0">
                <a:solidFill>
                  <a:srgbClr val="FF0066"/>
                </a:solidFill>
                <a:latin typeface="Bookman Old Style" pitchFamily="18" charset="0"/>
              </a:rPr>
            </a:br>
            <a:r>
              <a:rPr lang="ru-RU" sz="2700" b="1" dirty="0" smtClean="0">
                <a:solidFill>
                  <a:srgbClr val="FF0066"/>
                </a:solidFill>
                <a:latin typeface="Bookman Old Style" pitchFamily="18" charset="0"/>
              </a:rPr>
              <a:t>Миссия образовательного учреждения: </a:t>
            </a:r>
            <a:r>
              <a:rPr lang="en-US" sz="2700" b="1" dirty="0" smtClean="0">
                <a:solidFill>
                  <a:srgbClr val="FF0066"/>
                </a:solidFill>
                <a:latin typeface="Bookman Old Style" pitchFamily="18" charset="0"/>
              </a:rPr>
              <a:t/>
            </a:r>
            <a:br>
              <a:rPr lang="en-US" sz="2700" b="1" dirty="0" smtClean="0">
                <a:solidFill>
                  <a:srgbClr val="FF0066"/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rgbClr val="3333FF"/>
                </a:solidFill>
                <a:latin typeface="Bookman Old Style" pitchFamily="18" charset="0"/>
              </a:rPr>
              <a:t>Обогатить атмосферу детского сада разнообразными ситуациями, побуждающими детей к проявлению фантазии, творческой самостоятельности, чтобы каждый ребенок в соответствии со своими возможностями, склонностями и интересами приобрел опыт успешной творческой деятельности.</a:t>
            </a:r>
            <a:endParaRPr lang="ru-RU" sz="1800" dirty="0">
              <a:latin typeface="Book Antiqua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1472" y="3071810"/>
            <a:ext cx="5572164" cy="30003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 smtClean="0">
                <a:solidFill>
                  <a:srgbClr val="3333FF"/>
                </a:solidFill>
                <a:latin typeface="Bookman Old Style" pitchFamily="18" charset="0"/>
              </a:rPr>
              <a:t>Детский сад посещают дети дошкольного возраста в возрасте от 1,5 до 8 лет;</a:t>
            </a:r>
          </a:p>
          <a:p>
            <a:pPr>
              <a:spcAft>
                <a:spcPts val="1200"/>
              </a:spcAft>
            </a:pPr>
            <a:r>
              <a:rPr lang="ru-RU" sz="1600" b="1" dirty="0" smtClean="0">
                <a:solidFill>
                  <a:srgbClr val="3333FF"/>
                </a:solidFill>
                <a:latin typeface="Bookman Old Style" pitchFamily="18" charset="0"/>
              </a:rPr>
              <a:t>В детском саду функционирует 5 групп </a:t>
            </a:r>
            <a:r>
              <a:rPr lang="ru-RU" sz="1600" b="1" dirty="0" err="1" smtClean="0">
                <a:solidFill>
                  <a:srgbClr val="3333FF"/>
                </a:solidFill>
                <a:latin typeface="Bookman Old Style" pitchFamily="18" charset="0"/>
              </a:rPr>
              <a:t>общеразвивающей</a:t>
            </a:r>
            <a:r>
              <a:rPr lang="ru-RU" sz="1600" b="1" dirty="0" smtClean="0">
                <a:solidFill>
                  <a:srgbClr val="3333FF"/>
                </a:solidFill>
                <a:latin typeface="Bookman Old Style" pitchFamily="18" charset="0"/>
              </a:rPr>
              <a:t> направленности;</a:t>
            </a:r>
          </a:p>
          <a:p>
            <a:pPr>
              <a:spcAft>
                <a:spcPts val="1200"/>
              </a:spcAft>
            </a:pPr>
            <a:r>
              <a:rPr lang="ru-RU" sz="1600" b="1" dirty="0" smtClean="0">
                <a:solidFill>
                  <a:srgbClr val="3333FF"/>
                </a:solidFill>
                <a:latin typeface="Bookman Old Style" pitchFamily="18" charset="0"/>
              </a:rPr>
              <a:t>Режим работы с 07.30 до 18.00 (10,5 часов);</a:t>
            </a:r>
          </a:p>
          <a:p>
            <a:r>
              <a:rPr lang="ru-RU" sz="1600" b="1" dirty="0" smtClean="0">
                <a:solidFill>
                  <a:srgbClr val="3333FF"/>
                </a:solidFill>
                <a:latin typeface="Bookman Old Style" pitchFamily="18" charset="0"/>
              </a:rPr>
              <a:t>Детский сад имеет лицензию на осуществление образовательной деятельности по основным программам 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D90A05"/>
                </a:solidFill>
                <a:latin typeface="Bookman Old Style" pitchFamily="18" charset="0"/>
              </a:rPr>
              <a:t>. Приоритетное направление деятельности  нашего учреждения  приобщение детей к истокам русской народной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Технологией реализации основного направления деятельности является «Музейная технология».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197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324724" cy="738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Образовательная область </a:t>
            </a:r>
            <a:b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«Физическое развитие»</a:t>
            </a:r>
            <a:endParaRPr lang="ru-RU" sz="2400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214282" y="1000108"/>
            <a:ext cx="842965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lvl="0" algn="just">
              <a:buClr>
                <a:schemeClr val="accent1"/>
              </a:buClr>
              <a:buSzPct val="70000"/>
            </a:pP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2D0C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D0CF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1600" b="1" dirty="0" smtClean="0">
                <a:solidFill>
                  <a:srgbClr val="2D0CF4"/>
                </a:solidFill>
              </a:rPr>
              <a:t>воспитание здорового, жизнерадостного, жизнестойкого, физически совершенного, гармонически и творчески развитого ребенка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2D0CF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785926"/>
            <a:ext cx="81439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2D0CF4"/>
                </a:solidFill>
              </a:rPr>
              <a:t>Задачи физического развития</a:t>
            </a:r>
            <a:endParaRPr lang="ru-RU" b="1" dirty="0">
              <a:solidFill>
                <a:srgbClr val="2D0CF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2285992"/>
            <a:ext cx="214314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Формировать осознанную потребность в двигательной активности и физическом совершенствовании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3174" y="2285992"/>
            <a:ext cx="321471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Развивать физические качества: координацию, гибкость, общую выносливость, быстроту реакции, скорость одиночных движений, максимальную частоту движений, силу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3636" y="2285992"/>
            <a:ext cx="250033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Развивать самостоятельность в применении культурно-гигиенических навыков, обогащать представления о гигиенической культуре.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3429000"/>
            <a:ext cx="35719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200" dirty="0" smtClean="0"/>
              <a:t>Накапливать и обогащать двигательный опыт детей (овладение основными движениями)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3429000"/>
            <a:ext cx="350046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Развивать и закреплять двигательные умения и знания правил в спортивных играх и спортивных упражнениях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4286256"/>
            <a:ext cx="807249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D0CF4"/>
                </a:solidFill>
              </a:rPr>
              <a:t>Основные направления реализации образовательной области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00034" y="6215082"/>
            <a:ext cx="742955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2D0CF4"/>
                </a:solidFill>
              </a:rPr>
              <a:t>Растим детей активными, ловкими, жизнерадостными.</a:t>
            </a:r>
            <a:endParaRPr lang="ru-RU" sz="1600" b="1" dirty="0">
              <a:solidFill>
                <a:srgbClr val="2D0CF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4786322"/>
            <a:ext cx="3143272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2D0CF4"/>
                </a:solidFill>
              </a:rPr>
              <a:t>Формирование начальных представлений о некоторых видах спорта, овладение подвижными играми с правилами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29322" y="4786322"/>
            <a:ext cx="2714644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2D0CF4"/>
                </a:solidFill>
              </a:rPr>
              <a:t>Формирование ценностей здорового образа жизни, овладение его элементарными нормами и правилами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0430" y="4786322"/>
            <a:ext cx="2286016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2D0CF4"/>
                </a:solidFill>
              </a:rPr>
              <a:t>Формирование целенаправленности и </a:t>
            </a:r>
            <a:r>
              <a:rPr lang="ru-RU" sz="1200" dirty="0" err="1" smtClean="0">
                <a:solidFill>
                  <a:srgbClr val="2D0CF4"/>
                </a:solidFill>
              </a:rPr>
              <a:t>саморегуляции</a:t>
            </a:r>
            <a:r>
              <a:rPr lang="ru-RU" sz="1200" dirty="0" smtClean="0">
                <a:solidFill>
                  <a:srgbClr val="2D0CF4"/>
                </a:solidFill>
              </a:rPr>
              <a:t> в двигательной сфере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Формы, способы, методы и средства реализации программы </a:t>
            </a:r>
            <a:endParaRPr lang="ru-RU" sz="2400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При реализации Программы педагог: </a:t>
            </a:r>
          </a:p>
          <a:p>
            <a:pPr lvl="0"/>
            <a:r>
              <a:rPr lang="ru-RU" dirty="0">
                <a:solidFill>
                  <a:srgbClr val="1628AA"/>
                </a:solidFill>
                <a:latin typeface="Bookman Old Style" pitchFamily="18" charset="0"/>
              </a:rPr>
              <a:t>продумывает содержание и организацию совместного образа жизни детей, условия эмоционального благополучия и развития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каждого ребенка; </a:t>
            </a:r>
            <a:endParaRPr lang="ru-RU" dirty="0">
              <a:solidFill>
                <a:srgbClr val="1628AA"/>
              </a:solidFill>
              <a:latin typeface="Bookman Old Style" pitchFamily="18" charset="0"/>
            </a:endParaRPr>
          </a:p>
          <a:p>
            <a:pPr lvl="0"/>
            <a:r>
              <a:rPr lang="ru-RU" dirty="0">
                <a:solidFill>
                  <a:srgbClr val="1628AA"/>
                </a:solidFill>
                <a:latin typeface="Bookman Old Style" pitchFamily="18" charset="0"/>
              </a:rPr>
              <a:t>определяет единые для всех детей правила сосуществования детского общества, включающие равенство прав, взаимную доброжелательность и внимание друг к другу, готовность прийти на помощь, поддержать; </a:t>
            </a:r>
          </a:p>
          <a:p>
            <a:pPr lvl="0"/>
            <a:r>
              <a:rPr lang="ru-RU" dirty="0">
                <a:solidFill>
                  <a:srgbClr val="1628AA"/>
                </a:solidFill>
                <a:latin typeface="Bookman Old Style" pitchFamily="18" charset="0"/>
              </a:rPr>
              <a:t>соблюдает гуманистические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принципы педагогического сопровождения </a:t>
            </a:r>
            <a:r>
              <a:rPr lang="ru-RU" dirty="0">
                <a:solidFill>
                  <a:srgbClr val="1628AA"/>
                </a:solidFill>
                <a:latin typeface="Bookman Old Style" pitchFamily="18" charset="0"/>
              </a:rPr>
              <a:t>развития детей, в числе которых забота, теплое отношение, интерес к каждому ребенку, поддержка и установка на успех, развитие детской самостоятельности, инициативы;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565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>
                <a:solidFill>
                  <a:srgbClr val="1628AA"/>
                </a:solidFill>
              </a:rPr>
              <a:t>осуществляет развивающее взаимодействие с детьми, основанное на современных педагогических позициях: «Давай сделаем это вместе»; «Посмотри, как я это делаю»; «Научи меня, помоги мне сделать это»; </a:t>
            </a:r>
          </a:p>
          <a:p>
            <a:pPr lvl="0"/>
            <a:r>
              <a:rPr lang="ru-RU" b="1" dirty="0">
                <a:solidFill>
                  <a:srgbClr val="1628AA"/>
                </a:solidFill>
              </a:rPr>
              <a:t>сочетает совместную с ребенком деятельность (игры, труд, наблюдения и пр.) и самостоятельную деятельность детей; </a:t>
            </a:r>
          </a:p>
          <a:p>
            <a:pPr lvl="0"/>
            <a:r>
              <a:rPr lang="ru-RU" b="1" dirty="0">
                <a:solidFill>
                  <a:srgbClr val="1628AA"/>
                </a:solidFill>
              </a:rPr>
              <a:t>ежедневно планирует образовательные ситуации, обогащающие практический и познавательный опыт детей, эмоции и представления о мире; </a:t>
            </a:r>
          </a:p>
          <a:p>
            <a:pPr lvl="0"/>
            <a:r>
              <a:rPr lang="ru-RU" b="1" dirty="0">
                <a:solidFill>
                  <a:srgbClr val="1628AA"/>
                </a:solidFill>
              </a:rPr>
              <a:t>создает развивающую предметно-пространственную среду; </a:t>
            </a:r>
          </a:p>
          <a:p>
            <a:pPr lvl="0"/>
            <a:r>
              <a:rPr lang="ru-RU" b="1" dirty="0">
                <a:solidFill>
                  <a:srgbClr val="1628AA"/>
                </a:solidFill>
              </a:rPr>
              <a:t>наблюдает, как развиваются самостоятельность каждого ребенка и взаимоотношения детей; </a:t>
            </a:r>
          </a:p>
          <a:p>
            <a:pPr lvl="0"/>
            <a:r>
              <a:rPr lang="ru-RU" b="1" dirty="0">
                <a:solidFill>
                  <a:srgbClr val="1628AA"/>
                </a:solidFill>
              </a:rPr>
              <a:t>сотрудничает с родителями, совместно с ними решая задачи воспитания и развития малышей. </a:t>
            </a:r>
          </a:p>
        </p:txBody>
      </p:sp>
    </p:spTree>
    <p:extLst>
      <p:ext uri="{BB962C8B-B14F-4D97-AF65-F5344CB8AC3E}">
        <p14:creationId xmlns:p14="http://schemas.microsoft.com/office/powerpoint/2010/main" val="3545820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D90A05"/>
                </a:solidFill>
                <a:latin typeface="Bookman Old Style" pitchFamily="18" charset="0"/>
              </a:rPr>
              <a:t>Формы работы с детьми</a:t>
            </a:r>
            <a:endParaRPr lang="ru-RU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Организованная образовательная деятельность.</a:t>
            </a:r>
          </a:p>
          <a:p>
            <a:pPr lvl="0"/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 Образовательная деятельность, осуществляемая в ходе режимных моментов.</a:t>
            </a:r>
          </a:p>
          <a:p>
            <a:pPr lvl="0"/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 Самостоятельная деятельность воспитанников.</a:t>
            </a:r>
          </a:p>
          <a:p>
            <a:pPr lvl="0"/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 Взаимодействие с семьями воспитанников по реализации основной общеобразовательной программы дошкольного образования.</a:t>
            </a:r>
          </a:p>
          <a:p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337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D90A05"/>
                </a:solidFill>
                <a:latin typeface="Bookman Old Style" pitchFamily="18" charset="0"/>
              </a:rPr>
              <a:t>Приоритетные способы реализации программы</a:t>
            </a:r>
            <a:endParaRPr lang="ru-RU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Технологии личностно-ориентированного взаимодействия педагога с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детьми</a:t>
            </a:r>
          </a:p>
          <a:p>
            <a:endParaRPr lang="ru-RU" b="1" dirty="0" smtClean="0">
              <a:solidFill>
                <a:srgbClr val="1628AA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Метод проектов</a:t>
            </a:r>
          </a:p>
          <a:p>
            <a:endParaRPr lang="ru-RU" b="1" dirty="0" smtClean="0">
              <a:solidFill>
                <a:srgbClr val="1628AA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Технология развивающего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обучения</a:t>
            </a:r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03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   </a:t>
            </a:r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Особенности образовательной деятельности разных видов и культурных практик</a:t>
            </a:r>
            <a:endParaRPr lang="ru-RU" sz="2400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Образовательные ситуации 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в ходе режимных моментах</a:t>
            </a:r>
          </a:p>
          <a:p>
            <a:endParaRPr lang="ru-RU" b="1" dirty="0" smtClean="0">
              <a:solidFill>
                <a:srgbClr val="2D0CF4"/>
              </a:solidFill>
              <a:latin typeface="Bookman Old Style" pitchFamily="18" charset="0"/>
            </a:endParaRPr>
          </a:p>
          <a:p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У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тренний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отрезок 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времени</a:t>
            </a:r>
          </a:p>
          <a:p>
            <a:endParaRPr lang="ru-RU" b="1" dirty="0" smtClean="0">
              <a:solidFill>
                <a:srgbClr val="2D0CF4"/>
              </a:solidFill>
              <a:latin typeface="Bookman Old Style" pitchFamily="18" charset="0"/>
            </a:endParaRPr>
          </a:p>
          <a:p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В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о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время 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прогулки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776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КУЛЬТУРНЫЕ ПРАКТИКИ</a:t>
            </a:r>
            <a:endParaRPr lang="ru-RU" sz="24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Совместная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игра</a:t>
            </a: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Творческая мастерская</a:t>
            </a: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Музыкально-театральная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и литературная гостиная (детская студия) </a:t>
            </a: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Сенсорный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и интеллектуальный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тренинг</a:t>
            </a: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Детский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досуг </a:t>
            </a: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Коллективная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и индивидуальная трудовая деятельность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  </a:t>
            </a:r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64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Система физкультурно-оздоровительной работы</a:t>
            </a:r>
            <a:r>
              <a:rPr lang="ru-RU" sz="2400" dirty="0">
                <a:solidFill>
                  <a:srgbClr val="D90A05"/>
                </a:solidFill>
                <a:latin typeface="Bookman Old Style" pitchFamily="18" charset="0"/>
              </a:rPr>
              <a:t/>
            </a:r>
            <a:br>
              <a:rPr lang="ru-RU" sz="2400" dirty="0">
                <a:solidFill>
                  <a:srgbClr val="D90A05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 </a:t>
            </a:r>
            <a:endParaRPr lang="ru-RU" sz="2400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rgbClr val="2D0CF4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2D0CF4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Цель: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здоровьесохранение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и 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здоровьеформирование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у всех субъектов образовательного 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процесса.</a:t>
            </a:r>
            <a:endParaRPr lang="ru-RU" b="1" dirty="0">
              <a:solidFill>
                <a:srgbClr val="2D0CF4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36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Основные направления  физкультурно-оздоровительной работы</a:t>
            </a:r>
            <a:endParaRPr lang="ru-RU" sz="2400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Создание условий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 </a:t>
            </a:r>
            <a:endParaRPr lang="ru-RU" b="1" dirty="0" smtClean="0">
              <a:solidFill>
                <a:srgbClr val="1628AA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1628AA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Организационно-методическое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и педагогическое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направление</a:t>
            </a:r>
          </a:p>
          <a:p>
            <a:pPr algn="ctr"/>
            <a:endParaRPr lang="ru-RU" b="1" dirty="0" smtClean="0">
              <a:solidFill>
                <a:srgbClr val="1628AA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Физкультурно-оздоровительное направление</a:t>
            </a:r>
          </a:p>
          <a:p>
            <a:pPr algn="ctr"/>
            <a:endParaRPr lang="ru-RU" b="1" dirty="0" smtClean="0">
              <a:solidFill>
                <a:srgbClr val="1628AA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Профилактическое направление</a:t>
            </a:r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03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31324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ОБЩИЕ СВЕДЕНИЯ О ПРОГРАММЕ</a:t>
            </a:r>
            <a:endParaRPr lang="ru-RU" sz="24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96752"/>
            <a:ext cx="7643192" cy="489654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3333FF"/>
                </a:solidFill>
                <a:latin typeface="Bookman Old Style" pitchFamily="18" charset="0"/>
              </a:rPr>
              <a:t>В соответствии со статьей 12 Федерального закона «Об образовании в Российской Федерации» содержание образования определяется образовательными программами.</a:t>
            </a:r>
          </a:p>
          <a:p>
            <a:pPr eaLnBrk="1" hangingPunct="1"/>
            <a:r>
              <a:rPr lang="ru-RU" sz="1800" b="1" dirty="0" smtClean="0">
                <a:solidFill>
                  <a:srgbClr val="3333FF"/>
                </a:solidFill>
                <a:latin typeface="Bookman Old Style" pitchFamily="18" charset="0"/>
              </a:rPr>
              <a:t>Образовательные программы самостоятельно разрабатываются и утверждаются организацией, осуществляющей образовательную деятельность.  </a:t>
            </a:r>
          </a:p>
          <a:p>
            <a:r>
              <a:rPr lang="ru-RU" sz="1800" b="1" dirty="0" smtClean="0">
                <a:solidFill>
                  <a:srgbClr val="3333FF"/>
                </a:solidFill>
                <a:latin typeface="Bookman Old Style" pitchFamily="18" charset="0"/>
              </a:rPr>
              <a:t>Содержание образовательного процесса выстроено в соответствии с примерной основной образовательной программой дошкольного образования «Детство» (авторы Т.И.Бабаева, А.Г.Гогоберидзе, З.А.Михайлова – СПб</a:t>
            </a:r>
            <a:r>
              <a:rPr lang="ru-RU" sz="1800" b="1" dirty="0" smtClean="0">
                <a:solidFill>
                  <a:srgbClr val="2D0CF4"/>
                </a:solidFill>
                <a:latin typeface="Bookman Old Style" pitchFamily="18" charset="0"/>
              </a:rPr>
              <a:t>.: ООО «Издательство «Детство-Пресс»</a:t>
            </a:r>
            <a:r>
              <a:rPr lang="ru-RU" sz="1800" b="1" dirty="0" smtClean="0">
                <a:solidFill>
                  <a:srgbClr val="2D0CF4"/>
                </a:solidFill>
              </a:rPr>
              <a:t>,</a:t>
            </a:r>
            <a:r>
              <a:rPr lang="ru-RU" sz="1800" b="1" dirty="0" smtClean="0">
                <a:solidFill>
                  <a:srgbClr val="2D0CF4"/>
                </a:solidFill>
                <a:latin typeface="Bookman Old Style" pitchFamily="18" charset="0"/>
              </a:rPr>
              <a:t> </a:t>
            </a:r>
            <a:r>
              <a:rPr lang="ru-RU" sz="1800" b="1" dirty="0" smtClean="0">
                <a:solidFill>
                  <a:srgbClr val="3333FF"/>
                </a:solidFill>
                <a:latin typeface="Bookman Old Style" pitchFamily="18" charset="0"/>
              </a:rPr>
              <a:t>2013г.)</a:t>
            </a:r>
          </a:p>
          <a:p>
            <a:pPr eaLnBrk="1" hangingPunct="1"/>
            <a:r>
              <a:rPr lang="ru-RU" sz="1800" b="1" dirty="0" smtClean="0">
                <a:solidFill>
                  <a:srgbClr val="3333FF"/>
                </a:solidFill>
                <a:latin typeface="Bookman Old Style" pitchFamily="18" charset="0"/>
              </a:rPr>
              <a:t>В связи с вступлением в силу с 01 января 2014 года Федерального государственного образовательного стандарта в Программу внесены изменения (Протокол заседания Педагогического совета № </a:t>
            </a:r>
            <a:r>
              <a:rPr lang="ru-RU" sz="1800" b="1" dirty="0" smtClean="0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1800" b="1" dirty="0" smtClean="0">
                <a:solidFill>
                  <a:srgbClr val="3333FF"/>
                </a:solidFill>
                <a:latin typeface="Bookman Old Style" pitchFamily="18" charset="0"/>
              </a:rPr>
              <a:t> от 12.12.2014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Реализация различных направлений в содержании образовательных областей </a:t>
            </a:r>
            <a:b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Часть Программы, формируемая участниками образовательного процесса</a:t>
            </a:r>
            <a:endParaRPr lang="ru-RU" sz="24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2D0CF4"/>
                </a:solidFill>
              </a:rPr>
              <a:t>Мы живём на Урале: образовательная программа с учетом специфики национальных, социокультурных и иных условий, в которых осуществляется образовательная деятельность с детьми дошкольного возраста</a:t>
            </a:r>
            <a:endParaRPr lang="ru-RU" b="1" dirty="0">
              <a:solidFill>
                <a:srgbClr val="2D0CF4"/>
              </a:solidFill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33056"/>
            <a:ext cx="3005137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46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313240" cy="77809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Взаимодействие МАДОУ № 54  и социума</a:t>
            </a:r>
            <a:endParaRPr lang="ru-RU" sz="2400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8758663"/>
              </p:ext>
            </p:extLst>
          </p:nvPr>
        </p:nvGraphicFramePr>
        <p:xfrm>
          <a:off x="467544" y="1196750"/>
          <a:ext cx="7457256" cy="5448842"/>
        </p:xfrm>
        <a:graphic>
          <a:graphicData uri="http://schemas.openxmlformats.org/drawingml/2006/table">
            <a:tbl>
              <a:tblPr/>
              <a:tblGrid>
                <a:gridCol w="3169334"/>
                <a:gridCol w="4287922"/>
              </a:tblGrid>
              <a:tr h="254392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Социальные партнеры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Содержание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ЦДП ДО  «Маяк»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 pitchFamily="18" charset="0"/>
                        </a:rPr>
                        <a:t>Экологическая программа «Экотопик»</a:t>
                      </a:r>
                      <a:endParaRPr lang="ru-RU" sz="1400" b="1" dirty="0">
                        <a:solidFill>
                          <a:srgbClr val="1628AA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177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МБУ КГО «Центр по физической культуре спорту и туризму «Горняк»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Физкультурно-оздоровительная работа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92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Детская поликлиника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Лечебно-профилактическая работа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569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МОУ Средняя общеобразовательная школа №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Преемственность в подготовке детей к обучению в школе, сотрудничество в социальной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КГО ВДПО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Формирование основ безопасности собственной жизнедеятельности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ГИБДД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Формирование основ безопасности собственной жизнедеятельности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Кушвинский Дворец культуры горняков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Художественно-эстетическое развитие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МАУК КГО Кинотеатр «Феникс»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Художественно-эстетическое развитие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МКОУ ДОД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Художественно-эстетическое развитие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17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Дополнительные образовательные услуги</a:t>
            </a:r>
            <a:endParaRPr lang="ru-RU" sz="24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04235126"/>
              </p:ext>
            </p:extLst>
          </p:nvPr>
        </p:nvGraphicFramePr>
        <p:xfrm>
          <a:off x="755576" y="836712"/>
          <a:ext cx="6984775" cy="46921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72207"/>
                <a:gridCol w="1296144"/>
                <a:gridCol w="2088232"/>
                <a:gridCol w="1728192"/>
              </a:tblGrid>
              <a:tr h="360040">
                <a:tc>
                  <a:txBody>
                    <a:bodyPr/>
                    <a:lstStyle/>
                    <a:p>
                      <a:pPr marL="179705"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Образовательная область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Название услуги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программа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Возрастная группа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785"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Художественно - эстетическое развитие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Театральный кружок» В гостях у сказки»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Формирование театрально – игровых умений детей в играх - драматизациях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 Подготовительная группа № 1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028"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Художественно-эстетическое развитие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Музыкальный кружок </a:t>
                      </a:r>
                    </a:p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«Каблучок»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Обучение детей музыкально – ритмическим движениям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Подготовительная  группа № 1 и № 2 (подгруппа детей)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028"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Художественно – эстетическое развитие детей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Художественный кружок «Юный художник»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Овладение детьми нетрадиционной техникой рисования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Подготовительная группа № 2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Физическое развитие 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Валеологический кружок </a:t>
                      </a:r>
                    </a:p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«Познай себя»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Воспитание у детей здорового образа жизни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1628AA"/>
                          </a:solidFill>
                          <a:effectLst/>
                          <a:latin typeface="Bookman Old Style" pitchFamily="18" charset="0"/>
                          <a:ea typeface="Times New Roman"/>
                        </a:rPr>
                        <a:t>Средняя группа</a:t>
                      </a:r>
                    </a:p>
                  </a:txBody>
                  <a:tcPr marL="50767" marR="50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214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Поддержка детской инициативы</a:t>
            </a:r>
            <a:endParaRPr lang="ru-RU" sz="24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самостоятельные сюжетно-ролевые, режиссерские и театрализованные игры;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развивающие и логические игры;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музыкальные игры и импровизации;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речевые игры, игры с буквами, звуками и слогами;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самостоятельная деятельность в книжном уголке;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самостоятельная изобразительная и конструктивная деятельность по выбору детей;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самостоятельные опыты и эксперименты и др. </a:t>
            </a:r>
          </a:p>
        </p:txBody>
      </p:sp>
    </p:spTree>
    <p:extLst>
      <p:ext uri="{BB962C8B-B14F-4D97-AF65-F5344CB8AC3E}">
        <p14:creationId xmlns:p14="http://schemas.microsoft.com/office/powerpoint/2010/main" val="995698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Взаимодействие с родителями</a:t>
            </a:r>
            <a:endParaRPr lang="ru-RU" sz="24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педагогический мониторинг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;</a:t>
            </a:r>
          </a:p>
          <a:p>
            <a:pPr lvl="0"/>
            <a:endParaRPr lang="ru-RU" b="1" dirty="0">
              <a:solidFill>
                <a:srgbClr val="2D0CF4"/>
              </a:solidFill>
              <a:latin typeface="Bookman Old Style" pitchFamily="18" charset="0"/>
            </a:endParaRPr>
          </a:p>
          <a:p>
            <a:pPr lvl="0"/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педагогическое образование родителей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;</a:t>
            </a:r>
          </a:p>
          <a:p>
            <a:pPr lvl="0"/>
            <a:endParaRPr lang="ru-RU" b="1" dirty="0">
              <a:solidFill>
                <a:srgbClr val="2D0CF4"/>
              </a:solidFill>
              <a:latin typeface="Bookman Old Style" pitchFamily="18" charset="0"/>
            </a:endParaRPr>
          </a:p>
          <a:p>
            <a:pPr lvl="0"/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педагогическая поддержка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;</a:t>
            </a:r>
          </a:p>
          <a:p>
            <a:pPr lvl="0"/>
            <a:endParaRPr lang="ru-RU" b="1" dirty="0">
              <a:solidFill>
                <a:srgbClr val="2D0CF4"/>
              </a:solidFill>
              <a:latin typeface="Bookman Old Style" pitchFamily="18" charset="0"/>
            </a:endParaRPr>
          </a:p>
          <a:p>
            <a:pPr lvl="0"/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совместная деятельность педагогов и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574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Педагогическая диагностика</a:t>
            </a:r>
            <a:endParaRPr lang="ru-RU" sz="24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Педагогическая диагностика достижений ребенка направлена на изучение: </a:t>
            </a:r>
          </a:p>
          <a:p>
            <a:pPr lvl="0"/>
            <a:r>
              <a:rPr lang="ru-RU" b="1" dirty="0" err="1">
                <a:solidFill>
                  <a:srgbClr val="1628AA"/>
                </a:solidFill>
                <a:latin typeface="Bookman Old Style" pitchFamily="18" charset="0"/>
              </a:rPr>
              <a:t>деятельностных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 умений ребенка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интересов, предпочтений, склонностей ребенка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личностных особенностей ребенка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поведенческих проявлений ребенка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особенностей взаимодействия ребенка со сверстниками </a:t>
            </a:r>
          </a:p>
          <a:p>
            <a:pPr lvl="0"/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особенностей взаимодействия ребенка со взрослыми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339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3 раздел «Организационный раздел»</a:t>
            </a:r>
            <a:endParaRPr lang="ru-RU" sz="24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М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атериально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– технические 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условия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Режим дня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 </a:t>
            </a:r>
            <a:endParaRPr lang="ru-RU" b="1" dirty="0" smtClean="0">
              <a:solidFill>
                <a:srgbClr val="2D0CF4"/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rgbClr val="2D0CF4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Особенности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традиционных событий, праздников, </a:t>
            </a:r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мероприятий</a:t>
            </a:r>
          </a:p>
          <a:p>
            <a:endParaRPr lang="ru-RU" b="1" dirty="0" smtClean="0">
              <a:solidFill>
                <a:srgbClr val="2D0CF4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2D0CF4"/>
                </a:solidFill>
                <a:latin typeface="Bookman Old Style" pitchFamily="18" charset="0"/>
              </a:rPr>
              <a:t>предметно </a:t>
            </a:r>
            <a:r>
              <a:rPr lang="ru-RU" b="1" dirty="0">
                <a:solidFill>
                  <a:srgbClr val="2D0CF4"/>
                </a:solidFill>
                <a:latin typeface="Bookman Old Style" pitchFamily="18" charset="0"/>
              </a:rPr>
              <a:t>– пространственной  среды, </a:t>
            </a:r>
          </a:p>
        </p:txBody>
      </p:sp>
    </p:spTree>
    <p:extLst>
      <p:ext uri="{BB962C8B-B14F-4D97-AF65-F5344CB8AC3E}">
        <p14:creationId xmlns:p14="http://schemas.microsoft.com/office/powerpoint/2010/main" val="4152701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4 Раздел «Краткая </a:t>
            </a:r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презентация Программы (для родителей</a:t>
            </a:r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)»</a:t>
            </a:r>
            <a:endParaRPr lang="ru-RU" sz="24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Включена: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нормативно – правовая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база ООП</a:t>
            </a: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возраст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детей </a:t>
            </a: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характеристика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групп  </a:t>
            </a:r>
            <a:endParaRPr lang="ru-RU" b="1" dirty="0" smtClean="0">
              <a:solidFill>
                <a:srgbClr val="1628AA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содержание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и организация образовательной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деятельности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по 5 образовательным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областям</a:t>
            </a:r>
          </a:p>
          <a:p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содержание </a:t>
            </a:r>
            <a:r>
              <a:rPr lang="ru-RU" b="1" dirty="0">
                <a:solidFill>
                  <a:srgbClr val="1628AA"/>
                </a:solidFill>
                <a:latin typeface="Bookman Old Style" pitchFamily="18" charset="0"/>
              </a:rPr>
              <a:t>взаимодействие педагогического коллектива с семьями воспитанников: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5668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rgbClr val="D90A05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sz="4000" b="1" dirty="0">
              <a:solidFill>
                <a:srgbClr val="D90A05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D90A05"/>
                </a:solidFill>
                <a:latin typeface="Bookman Old Style" pitchFamily="18" charset="0"/>
              </a:rPr>
              <a:t>Спасибо за внимание</a:t>
            </a:r>
            <a:endParaRPr lang="ru-RU" sz="4000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1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СОДЕРЖАНИЕ ПРОГРАММЫ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628AA"/>
                </a:solidFill>
                <a:latin typeface="Bookman Old Style" pitchFamily="18" charset="0"/>
              </a:rPr>
              <a:t>I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РАЗДЕЛ – Целевой раздел</a:t>
            </a:r>
          </a:p>
          <a:p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rgbClr val="1628AA"/>
                </a:solidFill>
                <a:latin typeface="Bookman Old Style" pitchFamily="18" charset="0"/>
              </a:rPr>
              <a:t>II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 РАЗДЕЛ – СОДЕРЖАТЕЛЬНЫЙ РАЗДЕЛ</a:t>
            </a:r>
          </a:p>
          <a:p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rgbClr val="1628AA"/>
                </a:solidFill>
                <a:latin typeface="Bookman Old Style" pitchFamily="18" charset="0"/>
              </a:rPr>
              <a:t>III –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РАЗДЕЛ – ОРГАНИЗАЦИОННЫЙ РАЗДЕЛ</a:t>
            </a:r>
          </a:p>
          <a:p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rgbClr val="1628AA"/>
                </a:solidFill>
                <a:latin typeface="Bookman Old Style" pitchFamily="18" charset="0"/>
              </a:rPr>
              <a:t>IV </a:t>
            </a:r>
            <a:r>
              <a:rPr lang="ru-RU" b="1" dirty="0" smtClean="0">
                <a:solidFill>
                  <a:srgbClr val="1628AA"/>
                </a:solidFill>
                <a:latin typeface="Bookman Old Style" pitchFamily="18" charset="0"/>
              </a:rPr>
              <a:t>РАЗДЕЛ – КРАТКАЯ ПРЕЗЕНТАЦИЯ ПРОГРАММЫ</a:t>
            </a:r>
            <a:endParaRPr lang="ru-RU" b="1" dirty="0">
              <a:solidFill>
                <a:srgbClr val="1628AA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4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5760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ИЗМЕНЕНИЯ В ПРОГРАММЕ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91703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3333FF"/>
                </a:solidFill>
                <a:latin typeface="Bookman Old Style" pitchFamily="18" charset="0"/>
              </a:rPr>
              <a:t>В соответствии с требованиями Федерального государственного стандарта дошкольного образования в Программу внесены изменения в части:</a:t>
            </a:r>
          </a:p>
          <a:p>
            <a:r>
              <a:rPr lang="ru-RU" b="1" dirty="0" smtClean="0">
                <a:solidFill>
                  <a:srgbClr val="3333FF"/>
                </a:solidFill>
                <a:latin typeface="Bookman Old Style" pitchFamily="18" charset="0"/>
              </a:rPr>
              <a:t>Структура Программы;</a:t>
            </a:r>
          </a:p>
          <a:p>
            <a:r>
              <a:rPr lang="ru-RU" b="1" dirty="0" smtClean="0">
                <a:solidFill>
                  <a:srgbClr val="3333FF"/>
                </a:solidFill>
                <a:latin typeface="Bookman Old Style" pitchFamily="18" charset="0"/>
              </a:rPr>
              <a:t>Содержание Пояснительной записки;</a:t>
            </a:r>
          </a:p>
          <a:p>
            <a:r>
              <a:rPr lang="ru-RU" b="1" dirty="0" smtClean="0">
                <a:solidFill>
                  <a:srgbClr val="3333FF"/>
                </a:solidFill>
                <a:latin typeface="Bookman Old Style" pitchFamily="18" charset="0"/>
              </a:rPr>
              <a:t>Планируемые результаты освоения Программы;</a:t>
            </a:r>
          </a:p>
          <a:p>
            <a:r>
              <a:rPr lang="ru-RU" b="1" dirty="0" smtClean="0">
                <a:solidFill>
                  <a:srgbClr val="3333FF"/>
                </a:solidFill>
                <a:latin typeface="Bookman Old Style" pitchFamily="18" charset="0"/>
              </a:rPr>
              <a:t>Содержание образовательных областей.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2241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СООТНОШЕНИЕ ОСНОВНОЙ ЧАСТИ И ЧАСТИ, ФОРМИРУЕМОЙ УЧАСТНИКАМИ ОБРАЗОВАТЕЛЬНЫХ ОТНОШЕНИЙ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16824" cy="3816424"/>
          </a:xfrm>
        </p:spPr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  <a:latin typeface="Bookman Old Style" pitchFamily="18" charset="0"/>
              </a:rPr>
              <a:t>Объем обязательной части Программы составляет 80% от ее общего объема</a:t>
            </a:r>
          </a:p>
          <a:p>
            <a:pPr>
              <a:buNone/>
            </a:pPr>
            <a:endParaRPr lang="ru-RU" sz="1400" b="1" dirty="0" smtClean="0">
              <a:solidFill>
                <a:srgbClr val="3333FF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3333FF"/>
                </a:solidFill>
                <a:latin typeface="Bookman Old Style" pitchFamily="18" charset="0"/>
              </a:rPr>
              <a:t>Объем части, формируемой участниками образовательных отношений составляет 20%</a:t>
            </a:r>
          </a:p>
          <a:p>
            <a:pPr>
              <a:buNone/>
            </a:pPr>
            <a:endParaRPr lang="ru-RU" sz="1400" b="1" dirty="0" smtClean="0">
              <a:solidFill>
                <a:srgbClr val="3333FF"/>
              </a:solidFill>
              <a:latin typeface="Bookman Old Style" pitchFamily="18" charset="0"/>
            </a:endParaRPr>
          </a:p>
          <a:p>
            <a:r>
              <a:rPr lang="ru-RU" sz="1800" b="1" i="1" dirty="0" smtClean="0">
                <a:solidFill>
                  <a:srgbClr val="3333FF"/>
                </a:solidFill>
                <a:latin typeface="Bookman Old Style" pitchFamily="18" charset="0"/>
              </a:rPr>
              <a:t>Данное соотношение не противоречит требованиям ФГОС ДО (объем обязательной части </a:t>
            </a:r>
            <a:r>
              <a:rPr lang="ru-RU" sz="1800" b="1" i="1" u="sng" dirty="0" smtClean="0">
                <a:solidFill>
                  <a:srgbClr val="3333FF"/>
                </a:solidFill>
                <a:latin typeface="Bookman Old Style" pitchFamily="18" charset="0"/>
              </a:rPr>
              <a:t>не менее</a:t>
            </a:r>
            <a:r>
              <a:rPr lang="ru-RU" sz="1800" b="1" i="1" dirty="0" smtClean="0">
                <a:solidFill>
                  <a:srgbClr val="3333FF"/>
                </a:solidFill>
                <a:latin typeface="Bookman Old Style" pitchFamily="18" charset="0"/>
              </a:rPr>
              <a:t> 60%, объем вариативной части </a:t>
            </a:r>
            <a:r>
              <a:rPr lang="ru-RU" sz="1800" b="1" i="1" u="sng" dirty="0" smtClean="0">
                <a:solidFill>
                  <a:srgbClr val="3333FF"/>
                </a:solidFill>
                <a:latin typeface="Bookman Old Style" pitchFamily="18" charset="0"/>
              </a:rPr>
              <a:t>не более</a:t>
            </a:r>
            <a:r>
              <a:rPr lang="ru-RU" sz="1800" b="1" i="1" dirty="0" smtClean="0">
                <a:solidFill>
                  <a:srgbClr val="3333FF"/>
                </a:solidFill>
                <a:latin typeface="Bookman Old Style" pitchFamily="18" charset="0"/>
              </a:rPr>
              <a:t> 40%)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D90A05"/>
                </a:solidFill>
                <a:latin typeface="Bookman Old Style" pitchFamily="18" charset="0"/>
              </a:rPr>
              <a:t>1 раздел «Целевой раздел»</a:t>
            </a:r>
            <a:endParaRPr lang="ru-RU" b="1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2D0CF4"/>
                </a:solidFill>
              </a:rPr>
              <a:t>Цели и задачи деятельности учреждения по реализации основной образовательной программы определяются федеральным государственным образовательным стандартом дошкольного образования, примерной  образовательной программой дошкольного образования «Детство» (под редакцией Т.И. Бабаевой, А.Г. Гогоберидзе, О.В. </a:t>
            </a:r>
            <a:r>
              <a:rPr lang="ru-RU" b="1" dirty="0" smtClean="0">
                <a:solidFill>
                  <a:srgbClr val="2D0CF4"/>
                </a:solidFill>
              </a:rPr>
              <a:t>Солнцевой), </a:t>
            </a:r>
            <a:r>
              <a:rPr lang="ru-RU" b="1" dirty="0">
                <a:solidFill>
                  <a:srgbClr val="2D0CF4"/>
                </a:solidFill>
              </a:rPr>
              <a:t>а также  Уставом МАДОУ № 54. </a:t>
            </a:r>
          </a:p>
          <a:p>
            <a:r>
              <a:rPr lang="ru-RU" b="1" dirty="0">
                <a:solidFill>
                  <a:srgbClr val="2D0CF4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5047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Принципы и подходы к реализации программы</a:t>
            </a:r>
            <a:endParaRPr lang="ru-RU" sz="2400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Принципы ФГОС ДО:</a:t>
            </a:r>
          </a:p>
          <a:p>
            <a:r>
              <a:rPr lang="ru-RU" sz="2000" b="1" dirty="0" smtClean="0">
                <a:solidFill>
                  <a:srgbClr val="1628AA"/>
                </a:solidFill>
              </a:rPr>
              <a:t>Поддержка разнообразия детства.</a:t>
            </a:r>
          </a:p>
          <a:p>
            <a:r>
              <a:rPr lang="ru-RU" sz="2000" b="1" dirty="0" smtClean="0">
                <a:solidFill>
                  <a:srgbClr val="1628AA"/>
                </a:solidFill>
              </a:rPr>
              <a:t>Личностно-развивающий </a:t>
            </a:r>
            <a:r>
              <a:rPr lang="ru-RU" sz="2000" b="1" dirty="0">
                <a:solidFill>
                  <a:srgbClr val="1628AA"/>
                </a:solidFill>
              </a:rPr>
              <a:t>и гуманистический характер взаимодействия взрослых (родителей (законных представителей), педагогических и иных работников  ДОУ) и детей.</a:t>
            </a:r>
          </a:p>
          <a:p>
            <a:r>
              <a:rPr lang="ru-RU" sz="2000" b="1" dirty="0" smtClean="0">
                <a:solidFill>
                  <a:srgbClr val="1628AA"/>
                </a:solidFill>
              </a:rPr>
              <a:t>Уважение </a:t>
            </a:r>
            <a:r>
              <a:rPr lang="ru-RU" sz="2000" b="1" dirty="0">
                <a:solidFill>
                  <a:srgbClr val="1628AA"/>
                </a:solidFill>
              </a:rPr>
              <a:t>личности ребенка.</a:t>
            </a:r>
          </a:p>
          <a:p>
            <a:r>
              <a:rPr lang="ru-RU" sz="2000" b="1" dirty="0" smtClean="0">
                <a:solidFill>
                  <a:srgbClr val="1628AA"/>
                </a:solidFill>
              </a:rPr>
              <a:t>Реализация </a:t>
            </a:r>
            <a:r>
              <a:rPr lang="ru-RU" sz="2000" b="1" dirty="0">
                <a:solidFill>
                  <a:srgbClr val="1628AA"/>
                </a:solidFill>
              </a:rPr>
              <a:t>программы в формах, специфических для детей данной возрастной группы, прежде всего,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</a:p>
          <a:p>
            <a:endParaRPr lang="ru-RU" sz="2000" b="1" dirty="0">
              <a:solidFill>
                <a:srgbClr val="1628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0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D90A05"/>
                </a:solidFill>
                <a:latin typeface="Bookman Old Style" pitchFamily="18" charset="0"/>
              </a:rPr>
              <a:t>Основные </a:t>
            </a:r>
            <a:r>
              <a:rPr lang="ru-RU" sz="2400" b="1" dirty="0">
                <a:solidFill>
                  <a:srgbClr val="D90A05"/>
                </a:solidFill>
                <a:latin typeface="Bookman Old Style" pitchFamily="18" charset="0"/>
              </a:rPr>
              <a:t>принципы дошкольного образования.</a:t>
            </a:r>
            <a:endParaRPr lang="ru-RU" sz="2400" dirty="0">
              <a:solidFill>
                <a:srgbClr val="D90A05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1. Полноценное проживание ребенком всех этапов детства (младенческого, раннего и дошкольного возраста), обогащение (амплификация) детского развития.</a:t>
            </a:r>
          </a:p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2.Построение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образования).</a:t>
            </a:r>
          </a:p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3.Содействие и сотрудничество детей и взрослых, признание ребенка полноценным участником (субъектом) образовательных отношений.</a:t>
            </a:r>
          </a:p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4.Поддержка инициативы детей в различных видах деятельности.</a:t>
            </a:r>
          </a:p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5. Сотрудничество  ДОУ с семьей.</a:t>
            </a:r>
          </a:p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6.Приобщение детей к социокультурным нормам, традициям семьи, общества и государства.</a:t>
            </a:r>
          </a:p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7.Формирование познавательных интересов и познавательных действий ребенка в различных видах деятельности.</a:t>
            </a:r>
          </a:p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8.Возрастная адекватность дошкольного образования (соответствие условий, требований, методов возрасту и особенностям развития).</a:t>
            </a:r>
          </a:p>
          <a:p>
            <a:r>
              <a:rPr lang="ru-RU" sz="1400" b="1" dirty="0">
                <a:solidFill>
                  <a:srgbClr val="2D0CF4"/>
                </a:solidFill>
                <a:latin typeface="Bookman Old Style" pitchFamily="18" charset="0"/>
              </a:rPr>
              <a:t>9.Учет этнокультурной ситуации развития детей.</a:t>
            </a:r>
          </a:p>
          <a:p>
            <a:endParaRPr lang="ru-RU" sz="1400" b="1" dirty="0">
              <a:solidFill>
                <a:srgbClr val="2D0CF4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04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1892</TotalTime>
  <Words>2031</Words>
  <Application>Microsoft Office PowerPoint</Application>
  <PresentationFormat>Экран (4:3)</PresentationFormat>
  <Paragraphs>300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Эркер</vt:lpstr>
      <vt:lpstr>Муниципальное автономное дошкольное образовательное учреждение детский сад № 54 общеразвивающего вида с приоритетным осуществлением деятельности по художественно – эстетическому развитию детей </vt:lpstr>
      <vt:lpstr> Миссия образовательного учреждения:  Обогатить атмосферу детского сада разнообразными ситуациями, побуждающими детей к проявлению фантазии, творческой самостоятельности, чтобы каждый ребенок в соответствии со своими возможностями, склонностями и интересами приобрел опыт успешной творческой деятельности.</vt:lpstr>
      <vt:lpstr>ОБЩИЕ СВЕДЕНИЯ О ПРОГРАММЕ</vt:lpstr>
      <vt:lpstr>СОДЕРЖАНИЕ ПРОГРАММЫ</vt:lpstr>
      <vt:lpstr>ИЗМЕНЕНИЯ В ПРОГРАММЕ</vt:lpstr>
      <vt:lpstr>СООТНОШЕНИЕ ОСНОВНОЙ ЧАСТИ И ЧАСТИ, ФОРМИРУЕМОЙ УЧАСТНИКАМИ ОБРАЗОВАТЕЛЬНЫХ ОТНОШЕНИЙ</vt:lpstr>
      <vt:lpstr>1 раздел «Целевой раздел»</vt:lpstr>
      <vt:lpstr>Принципы и подходы к реализации программы</vt:lpstr>
      <vt:lpstr>Основные принципы дошкольного образования.</vt:lpstr>
      <vt:lpstr> Подходы к формированию Программы</vt:lpstr>
      <vt:lpstr>Регламентированная  и нерегламентированная деятельность.</vt:lpstr>
      <vt:lpstr>Формы организации  непосредственно-образовательной деятельности:</vt:lpstr>
      <vt:lpstr>Характеристика особенностей развития  детей  раннего и дошкольного возраста </vt:lpstr>
      <vt:lpstr>ПЛАНИРУЕМЫЕ РЕЗУЛЬТАТЫ ОСВОЕНИЯ ПРОГРАММЫ</vt:lpstr>
      <vt:lpstr>2 РАЗДЕЛ СОДЕРЖАТЕЛЬНЫЙ РАЗДЕЛ</vt:lpstr>
      <vt:lpstr>Образовательная область  «Социально-коммуникативное развитие»</vt:lpstr>
      <vt:lpstr>Образовательная область  «Познавательное развитие»</vt:lpstr>
      <vt:lpstr>Образовательная область  «Речевое развитие»</vt:lpstr>
      <vt:lpstr>Образовательная область  «Художественно-эстетическое развитие»</vt:lpstr>
      <vt:lpstr>. Приоритетное направление деятельности  нашего учреждения  приобщение детей к истокам русской народной культуры</vt:lpstr>
      <vt:lpstr>Образовательная область  «Физическое развитие»</vt:lpstr>
      <vt:lpstr> Формы, способы, методы и средства реализации программы </vt:lpstr>
      <vt:lpstr>Презентация PowerPoint</vt:lpstr>
      <vt:lpstr>Формы работы с детьми</vt:lpstr>
      <vt:lpstr>Приоритетные способы реализации программы</vt:lpstr>
      <vt:lpstr>   Особенности образовательной деятельности разных видов и культурных практик</vt:lpstr>
      <vt:lpstr>КУЛЬТУРНЫЕ ПРАКТИКИ</vt:lpstr>
      <vt:lpstr>Система физкультурно-оздоровительной работы  </vt:lpstr>
      <vt:lpstr> Основные направления  физкультурно-оздоровительной работы</vt:lpstr>
      <vt:lpstr>Реализация различных направлений в содержании образовательных областей  Часть Программы, формируемая участниками образовательного процесса</vt:lpstr>
      <vt:lpstr>Взаимодействие МАДОУ № 54  и социума</vt:lpstr>
      <vt:lpstr>Дополнительные образовательные услуги</vt:lpstr>
      <vt:lpstr>Поддержка детской инициативы</vt:lpstr>
      <vt:lpstr>Взаимодействие с родителями</vt:lpstr>
      <vt:lpstr>Педагогическая диагностика</vt:lpstr>
      <vt:lpstr>3 раздел «Организационный раздел»</vt:lpstr>
      <vt:lpstr>4 Раздел «Краткая презентация Программы (для родителей)»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– детский сад № 428 «Золотая рыбка»</dc:title>
  <dc:creator>Лен4ик</dc:creator>
  <cp:lastModifiedBy>Оля</cp:lastModifiedBy>
  <cp:revision>110</cp:revision>
  <dcterms:created xsi:type="dcterms:W3CDTF">2014-07-02T11:01:42Z</dcterms:created>
  <dcterms:modified xsi:type="dcterms:W3CDTF">2015-02-01T18:09:37Z</dcterms:modified>
</cp:coreProperties>
</file>